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notesMasterIdLst>
    <p:notesMasterId r:id="rId19"/>
  </p:notesMasterIdLst>
  <p:sldIdLst>
    <p:sldId id="256" r:id="rId2"/>
    <p:sldId id="257" r:id="rId3"/>
    <p:sldId id="271" r:id="rId4"/>
    <p:sldId id="272" r:id="rId5"/>
    <p:sldId id="274" r:id="rId6"/>
    <p:sldId id="264" r:id="rId7"/>
    <p:sldId id="265" r:id="rId8"/>
    <p:sldId id="276" r:id="rId9"/>
    <p:sldId id="266" r:id="rId10"/>
    <p:sldId id="277" r:id="rId11"/>
    <p:sldId id="267" r:id="rId12"/>
    <p:sldId id="268" r:id="rId13"/>
    <p:sldId id="269" r:id="rId14"/>
    <p:sldId id="278" r:id="rId15"/>
    <p:sldId id="279" r:id="rId16"/>
    <p:sldId id="280" r:id="rId17"/>
    <p:sldId id="262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4D4C"/>
    <a:srgbClr val="CEA82B"/>
    <a:srgbClr val="D5232A"/>
    <a:srgbClr val="D94D20"/>
    <a:srgbClr val="006E45"/>
    <a:srgbClr val="B3371F"/>
    <a:srgbClr val="C1DEA9"/>
    <a:srgbClr val="CA9F37"/>
    <a:srgbClr val="F8C01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15" autoAdjust="0"/>
    <p:restoredTop sz="87483"/>
  </p:normalViewPr>
  <p:slideViewPr>
    <p:cSldViewPr snapToGrid="0" snapToObjects="1">
      <p:cViewPr varScale="1">
        <p:scale>
          <a:sx n="146" d="100"/>
          <a:sy n="146" d="100"/>
        </p:scale>
        <p:origin x="280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ADE512-44EE-E847-A93D-81338E005A12}" type="datetimeFigureOut">
              <a:rPr lang="en-US" smtClean="0"/>
              <a:t>7/20/18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68239-7D01-144A-B537-13C6FF651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916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3144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975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3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LTI can be frustrating to get started with, but like anything else it's much easier if you begin with the right tools.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Come to learn about the software ecosystem that will help transform an idea into a working external tool. 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358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code provided. 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664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587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Foliotek</a:t>
            </a:r>
            <a:r>
              <a:rPr lang="en-US" dirty="0"/>
              <a:t> LTI Tester - http://</a:t>
            </a:r>
            <a:r>
              <a:rPr lang="en-US" dirty="0" err="1"/>
              <a:t>foliotek.github.io</a:t>
            </a:r>
            <a:r>
              <a:rPr lang="en-US" dirty="0"/>
              <a:t>/LTI-Tester/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36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urn:lti:instrole:ims</a:t>
            </a:r>
            <a:r>
              <a:rPr lang="en-US" dirty="0"/>
              <a:t>/</a:t>
            </a:r>
            <a:r>
              <a:rPr lang="en-US" dirty="0" err="1"/>
              <a:t>lis</a:t>
            </a:r>
            <a:r>
              <a:rPr lang="en-US" dirty="0"/>
              <a:t>/</a:t>
            </a:r>
            <a:r>
              <a:rPr lang="en-US" dirty="0" err="1"/>
              <a:t>Administrator,urn:lti:instrole:ims</a:t>
            </a:r>
            <a:r>
              <a:rPr lang="en-US" dirty="0"/>
              <a:t>/</a:t>
            </a:r>
            <a:r>
              <a:rPr lang="en-US" dirty="0" err="1"/>
              <a:t>lis</a:t>
            </a:r>
            <a:r>
              <a:rPr lang="en-US" dirty="0"/>
              <a:t>/</a:t>
            </a:r>
            <a:r>
              <a:rPr lang="en-US" dirty="0" err="1"/>
              <a:t>Instructor,urn:lti:instrole:ims</a:t>
            </a:r>
            <a:r>
              <a:rPr lang="en-US" dirty="0"/>
              <a:t>/</a:t>
            </a:r>
            <a:r>
              <a:rPr lang="en-US" dirty="0" err="1"/>
              <a:t>lis</a:t>
            </a:r>
            <a:r>
              <a:rPr lang="en-US" dirty="0"/>
              <a:t>/</a:t>
            </a:r>
            <a:r>
              <a:rPr lang="en-US" dirty="0" err="1"/>
              <a:t>Student,urn:lti:role:ims</a:t>
            </a:r>
            <a:r>
              <a:rPr lang="en-US" dirty="0"/>
              <a:t>/</a:t>
            </a:r>
            <a:r>
              <a:rPr lang="en-US" dirty="0" err="1"/>
              <a:t>lis</a:t>
            </a:r>
            <a:r>
              <a:rPr lang="en-US" dirty="0"/>
              <a:t>/</a:t>
            </a:r>
            <a:r>
              <a:rPr lang="en-US" dirty="0" err="1"/>
              <a:t>Instructor,urn:lti:sysrole:ims</a:t>
            </a:r>
            <a:r>
              <a:rPr lang="en-US" dirty="0"/>
              <a:t>/</a:t>
            </a:r>
            <a:r>
              <a:rPr lang="en-US" dirty="0" err="1"/>
              <a:t>lis</a:t>
            </a:r>
            <a:r>
              <a:rPr lang="en-US" dirty="0"/>
              <a:t>/User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238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461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68239-7D01-144A-B537-13C6FF6514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10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Re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5478" y="890545"/>
            <a:ext cx="8552335" cy="3395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80000"/>
              </a:lnSpc>
              <a:spcBef>
                <a:spcPts val="1950"/>
              </a:spcBef>
              <a:buNone/>
              <a:defRPr sz="6000" b="1" i="0" cap="all" normalizeH="0" baseline="0">
                <a:solidFill>
                  <a:schemeClr val="bg1"/>
                </a:solidFill>
                <a:latin typeface="Open Sans Extrabold" charset="0"/>
                <a:cs typeface="DIN-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HEADLINE will </a:t>
            </a:r>
            <a:br>
              <a:rPr lang="en-US" dirty="0"/>
            </a:br>
            <a:r>
              <a:rPr lang="en-US" dirty="0"/>
              <a:t>go here</a:t>
            </a:r>
          </a:p>
        </p:txBody>
      </p:sp>
      <p:sp>
        <p:nvSpPr>
          <p:cNvPr id="7" name="Title 1"/>
          <p:cNvSpPr txBox="1">
            <a:spLocks noChangeAspect="1"/>
          </p:cNvSpPr>
          <p:nvPr userDrawn="1"/>
        </p:nvSpPr>
        <p:spPr>
          <a:xfrm>
            <a:off x="335478" y="544213"/>
            <a:ext cx="8552335" cy="28623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0" b="0" i="0" kern="1200" cap="all" baseline="0">
                <a:solidFill>
                  <a:schemeClr val="bg1"/>
                </a:solidFill>
                <a:latin typeface="Proxima Nova Regular" charset="0"/>
                <a:ea typeface="+mj-ea"/>
                <a:cs typeface="Proxima Nova Light"/>
              </a:defRPr>
            </a:lvl1pPr>
          </a:lstStyle>
          <a:p>
            <a:r>
              <a:rPr lang="en-US" b="0" i="0" baseline="0" dirty="0" err="1">
                <a:latin typeface="Open Sans Extrabold" charset="0"/>
                <a:cs typeface="Open Sans Light" charset="0"/>
              </a:rPr>
              <a:t>InstructureCarn</a:t>
            </a:r>
            <a:r>
              <a:rPr lang="en-US" b="0" i="0" baseline="0" dirty="0">
                <a:latin typeface="Open Sans Extrabold" charset="0"/>
                <a:cs typeface="Open Sans Light" charset="0"/>
              </a:rPr>
              <a:t> 2018</a:t>
            </a:r>
          </a:p>
        </p:txBody>
      </p:sp>
    </p:spTree>
    <p:extLst>
      <p:ext uri="{BB962C8B-B14F-4D97-AF65-F5344CB8AC3E}">
        <p14:creationId xmlns:p14="http://schemas.microsoft.com/office/powerpoint/2010/main" val="2046005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(Color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457480"/>
            <a:ext cx="7619967" cy="68750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 b="0" i="0" baseline="0">
                <a:solidFill>
                  <a:srgbClr val="4D4D4C"/>
                </a:solidFill>
                <a:latin typeface="Open Sans Extrabold" charset="0"/>
                <a:cs typeface="Open Sans Light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200647"/>
            <a:ext cx="7619967" cy="18771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buNone/>
              <a:defRPr sz="1600" b="0" i="0" baseline="0">
                <a:solidFill>
                  <a:srgbClr val="3C3C3B"/>
                </a:solidFill>
                <a:latin typeface="Open Sans Regular" charset="0"/>
                <a:cs typeface="Open Sans Light" charset="0"/>
              </a:defRPr>
            </a:lvl1pPr>
            <a:lvl2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2pPr>
            <a:lvl3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3pPr>
            <a:lvl4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4pPr>
            <a:lvl5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 box…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1279408" y="3077760"/>
            <a:ext cx="6170734" cy="1114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lang="en-US" sz="1400" b="1" i="0" kern="1200" baseline="0" dirty="0" smtClean="0">
                <a:solidFill>
                  <a:srgbClr val="4D4D4C"/>
                </a:solidFill>
                <a:latin typeface="Open Sans Semibold" charset="0"/>
                <a:ea typeface="+mn-ea"/>
                <a:cs typeface="Open Sans Semibold" charset="0"/>
              </a:defRPr>
            </a:lvl1pPr>
          </a:lstStyle>
          <a:p>
            <a:pPr lvl="0"/>
            <a:r>
              <a:rPr lang="en-US" dirty="0"/>
              <a:t>MAKE ALL BULLET POINTS UPPERCASE</a:t>
            </a:r>
          </a:p>
        </p:txBody>
      </p:sp>
    </p:spTree>
    <p:extLst>
      <p:ext uri="{BB962C8B-B14F-4D97-AF65-F5344CB8AC3E}">
        <p14:creationId xmlns:p14="http://schemas.microsoft.com/office/powerpoint/2010/main" val="1714282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-long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2" y="457480"/>
            <a:ext cx="7612078" cy="710063"/>
          </a:xfrm>
          <a:prstGeom prst="rect">
            <a:avLst/>
          </a:prstGeom>
        </p:spPr>
        <p:txBody>
          <a:bodyPr/>
          <a:lstStyle>
            <a:lvl1pPr algn="l">
              <a:defRPr sz="2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charset="0"/>
                <a:cs typeface="Open Sans Light" charset="0"/>
              </a:defRPr>
            </a:lvl1pPr>
          </a:lstStyle>
          <a:p>
            <a:r>
              <a:rPr lang="en-US" dirty="0"/>
              <a:t>CAPTION FOR QUOTE OR BLOCK OF COPY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2" y="1167543"/>
            <a:ext cx="7612078" cy="190222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buNone/>
              <a:defRPr sz="1600" b="0" i="0">
                <a:solidFill>
                  <a:srgbClr val="3C3C3B"/>
                </a:solidFill>
                <a:latin typeface="Open Sans Light" charset="0"/>
                <a:cs typeface="Open Sans Light" charset="0"/>
              </a:defRPr>
            </a:lvl1pPr>
            <a:lvl2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2pPr>
            <a:lvl3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3pPr>
            <a:lvl4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4pPr>
            <a:lvl5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text box…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1279408" y="3077760"/>
            <a:ext cx="6170734" cy="1114176"/>
          </a:xfrm>
          <a:prstGeom prst="rect">
            <a:avLst/>
          </a:prstGeom>
        </p:spPr>
        <p:txBody>
          <a:bodyPr/>
          <a:lstStyle>
            <a:lvl1pPr>
              <a:defRPr sz="1400" b="0" i="0" spc="0" baseline="0">
                <a:solidFill>
                  <a:srgbClr val="4D4D4C"/>
                </a:solidFill>
                <a:latin typeface="Open Sans Regular" charset="0"/>
                <a:cs typeface="Open Sans Regular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MAKE ALL BULLET POINTS UPPERCASE</a:t>
            </a:r>
          </a:p>
        </p:txBody>
      </p:sp>
    </p:spTree>
    <p:extLst>
      <p:ext uri="{BB962C8B-B14F-4D97-AF65-F5344CB8AC3E}">
        <p14:creationId xmlns:p14="http://schemas.microsoft.com/office/powerpoint/2010/main" val="1311554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dia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578736" y="416279"/>
            <a:ext cx="6758010" cy="3551790"/>
          </a:xfrm>
          <a:prstGeom prst="rect">
            <a:avLst/>
          </a:prstGeom>
          <a:ln w="57150" cap="rnd" cmpd="sng">
            <a:solidFill>
              <a:schemeClr val="bg1"/>
            </a:solidFill>
            <a:prstDash val="solid"/>
            <a:round/>
          </a:ln>
        </p:spPr>
        <p:txBody>
          <a:bodyPr/>
          <a:lstStyle>
            <a:lvl1pPr marL="0" indent="0">
              <a:lnSpc>
                <a:spcPct val="130000"/>
              </a:lnSpc>
              <a:buNone/>
              <a:defRPr sz="1600" b="0" i="0" baseline="0">
                <a:solidFill>
                  <a:srgbClr val="4D4D4C"/>
                </a:solidFill>
                <a:latin typeface="Open Sans Light" charset="0"/>
                <a:cs typeface="Open Sans Light" charset="0"/>
              </a:defRPr>
            </a:lvl1pPr>
            <a:lvl2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2pPr>
            <a:lvl3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3pPr>
            <a:lvl4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4pPr>
            <a:lvl5pPr>
              <a:defRPr sz="1600" b="0" i="0">
                <a:solidFill>
                  <a:srgbClr val="323C41"/>
                </a:solidFill>
                <a:latin typeface="Proxima Nova Light"/>
                <a:cs typeface="Proxima Nova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Add media…</a:t>
            </a:r>
          </a:p>
        </p:txBody>
      </p:sp>
    </p:spTree>
    <p:extLst>
      <p:ext uri="{BB962C8B-B14F-4D97-AF65-F5344CB8AC3E}">
        <p14:creationId xmlns:p14="http://schemas.microsoft.com/office/powerpoint/2010/main" val="1736381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 baseline="0">
                <a:solidFill>
                  <a:srgbClr val="4D4D4C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7549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6D7CA-F50B-E54F-AF84-443D150DA5A3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6BC76-4B2E-9146-A87E-4448D2AEE0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209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4" r:id="rId4"/>
    <p:sldLayoutId id="2147483727" r:id="rId5"/>
    <p:sldLayoutId id="2147483735" r:id="rId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en-US" sz="3500" b="0" i="0" kern="1200" baseline="0" dirty="0">
          <a:solidFill>
            <a:srgbClr val="4D4D4C"/>
          </a:solidFill>
          <a:latin typeface="Open Sans Extrabold" charset="0"/>
          <a:ea typeface="+mj-ea"/>
          <a:cs typeface="Open Sans Light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b="1" i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b="0" i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b="0" i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b="0" i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b="0" i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LTI IS EASY!</a:t>
            </a:r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35478" y="4405023"/>
            <a:ext cx="2026059" cy="286232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kern="1200" cap="none" baseline="0" dirty="0">
                <a:solidFill>
                  <a:schemeClr val="bg1"/>
                </a:solidFill>
                <a:latin typeface="Open Sans Extrabold" charset="0"/>
                <a:ea typeface="+mj-ea"/>
                <a:cs typeface="Open Sans Light" charset="0"/>
              </a:rPr>
              <a:t>PRESENTATION BY: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18411" y="4405023"/>
            <a:ext cx="4572000" cy="286232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sz="1400" dirty="0">
                <a:solidFill>
                  <a:schemeClr val="bg1"/>
                </a:solidFill>
                <a:latin typeface="Open Sans Extrabold" charset="0"/>
                <a:cs typeface="Open Sans Light" charset="0"/>
              </a:rPr>
              <a:t>PETER HANLEY, TEMPLE UNIVERSITY</a:t>
            </a:r>
          </a:p>
        </p:txBody>
      </p:sp>
    </p:spTree>
    <p:extLst>
      <p:ext uri="{BB962C8B-B14F-4D97-AF65-F5344CB8AC3E}">
        <p14:creationId xmlns:p14="http://schemas.microsoft.com/office/powerpoint/2010/main" val="1720199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9EFF161-969F-1E45-A906-80934EC0B2FC}"/>
              </a:ext>
            </a:extLst>
          </p:cNvPr>
          <p:cNvPicPr>
            <a:picLocks noGrp="1" noChangeAspect="1"/>
          </p:cNvPicPr>
          <p:nvPr>
            <p:ph sz="half" idx="10"/>
          </p:nvPr>
        </p:nvPicPr>
        <p:blipFill rotWithShape="1">
          <a:blip r:embed="rId2"/>
          <a:srcRect l="610" r="-1"/>
          <a:stretch/>
        </p:blipFill>
        <p:spPr>
          <a:xfrm>
            <a:off x="1002323" y="1162382"/>
            <a:ext cx="7737354" cy="2676277"/>
          </a:xfrm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595A0B1B-024C-A34F-8A8D-A8B9B31F3DC5}"/>
              </a:ext>
            </a:extLst>
          </p:cNvPr>
          <p:cNvSpPr txBox="1">
            <a:spLocks/>
          </p:cNvSpPr>
          <p:nvPr/>
        </p:nvSpPr>
        <p:spPr>
          <a:xfrm>
            <a:off x="457200" y="518746"/>
            <a:ext cx="7619967" cy="6262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500" b="0" i="0" kern="1200" baseline="0" dirty="0">
                <a:solidFill>
                  <a:srgbClr val="4D4D4C"/>
                </a:solidFill>
                <a:latin typeface="Open Sans Extrabold" charset="0"/>
                <a:ea typeface="+mj-ea"/>
                <a:cs typeface="Open Sans Light" charset="0"/>
              </a:defRPr>
            </a:lvl1pPr>
          </a:lstStyle>
          <a:p>
            <a:r>
              <a:rPr lang="en-US" dirty="0"/>
              <a:t>SERVER SIDE SNOOPING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A24A40-E648-7242-B051-58C601F0C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669" y="2069940"/>
            <a:ext cx="3615249" cy="202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488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7B8D5-2143-5845-8A3B-EB40609D6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ONCE CONNECTED…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916943-3FC0-C149-8B99-62F60FBDE4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647"/>
            <a:ext cx="7619967" cy="3441022"/>
          </a:xfrm>
        </p:spPr>
        <p:txBody>
          <a:bodyPr>
            <a:normAutofit/>
          </a:bodyPr>
          <a:lstStyle/>
          <a:p>
            <a:r>
              <a:rPr lang="en-US" dirty="0"/>
              <a:t>LTI 1.0:  UNLESS YOU INTERVENE, THE TC’S PART IS DONE</a:t>
            </a:r>
          </a:p>
          <a:p>
            <a:r>
              <a:rPr lang="en-US" dirty="0"/>
              <a:t>LTI 1.1: OUTCOMES (TP CAN POST BACK A GRADE, ETC)</a:t>
            </a:r>
          </a:p>
          <a:p>
            <a:r>
              <a:rPr lang="en-US" dirty="0"/>
              <a:t>LTI 1.0 + CANVAS API: ALL KINDS OF FUN</a:t>
            </a:r>
          </a:p>
          <a:p>
            <a:endParaRPr lang="en-US" dirty="0"/>
          </a:p>
          <a:p>
            <a:r>
              <a:rPr lang="en-US" dirty="0"/>
              <a:t>LTI 1.3: COMING SOON:</a:t>
            </a:r>
          </a:p>
          <a:p>
            <a:pPr marL="800100" lvl="1" indent="-285750">
              <a:buFont typeface="Arial" panose="020B0604020202020204" pitchFamily="34" charset="0"/>
              <a:buChar char="•"/>
            </a:pPr>
            <a:r>
              <a:rPr lang="en-US" dirty="0"/>
              <a:t>NEW SECURITY MODEL</a:t>
            </a:r>
          </a:p>
          <a:p>
            <a:pPr marL="800100" lvl="1" indent="-285750">
              <a:buFont typeface="Arial" panose="020B0604020202020204" pitchFamily="34" charset="0"/>
              <a:buChar char="•"/>
            </a:pPr>
            <a:r>
              <a:rPr lang="en-US" dirty="0"/>
              <a:t>DEEP LINKING</a:t>
            </a:r>
          </a:p>
          <a:p>
            <a:pPr marL="800100" lvl="1" indent="-285750">
              <a:buFont typeface="Arial" panose="020B0604020202020204" pitchFamily="34" charset="0"/>
              <a:buChar char="•"/>
            </a:pPr>
            <a:r>
              <a:rPr lang="en-US" dirty="0"/>
              <a:t>ENHANCED OUTCOMES </a:t>
            </a:r>
          </a:p>
          <a:p>
            <a:pPr marL="800100" lvl="1" indent="-285750">
              <a:buFont typeface="Arial" panose="020B0604020202020204" pitchFamily="34" charset="0"/>
              <a:buChar char="•"/>
            </a:pPr>
            <a:r>
              <a:rPr lang="en-US" dirty="0"/>
              <a:t>PROVISIONING SERVICES (e.g. CLASS LISTS)</a:t>
            </a:r>
          </a:p>
          <a:p>
            <a:pPr marL="80010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401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521DDCE-176A-8842-9CEE-92222F677C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62"/>
          <a:stretch/>
        </p:blipFill>
        <p:spPr>
          <a:xfrm>
            <a:off x="0" y="-272561"/>
            <a:ext cx="194300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B7726B-4E92-EF41-BD20-BC89C3953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&amp; TELL: COURSE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2846A-B367-134B-B95E-6BFCE9CBDA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36531" y="1209439"/>
            <a:ext cx="5940636" cy="322188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TEMPLE FACULTY MANAGE THEIR OWN COURSE CREATION/ENROLLMENT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COURSE TOOLS IS THE MIDDLEWARE</a:t>
            </a:r>
          </a:p>
          <a:p>
            <a:pPr marL="80010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USES LTI 1.0 FOR AUTHENTICATION &amp; CANVAS REST API</a:t>
            </a:r>
          </a:p>
          <a:p>
            <a:pPr marL="80010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CREATE/COMBINE COURSES &amp; SECTIONS FROM SIS DATA</a:t>
            </a:r>
          </a:p>
          <a:p>
            <a:pPr marL="80010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ALLOWS AD HOC CREATION OF SHELLS FOR FACULTY &amp; STAFF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SUPPORT TOOLS IS SIMILAR, BUT FOR SUPPORT STAFF</a:t>
            </a:r>
          </a:p>
          <a:p>
            <a:pPr marL="800100" lvl="1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470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A8FC5C2-07A7-6344-9FA2-317DE6D55AAE}"/>
              </a:ext>
            </a:extLst>
          </p:cNvPr>
          <p:cNvPicPr>
            <a:picLocks noGrp="1" noChangeAspect="1"/>
          </p:cNvPicPr>
          <p:nvPr>
            <p:ph sz="half" idx="10"/>
          </p:nvPr>
        </p:nvPicPr>
        <p:blipFill rotWithShape="1">
          <a:blip r:embed="rId3"/>
          <a:srcRect r="1117"/>
          <a:stretch/>
        </p:blipFill>
        <p:spPr>
          <a:xfrm>
            <a:off x="1151793" y="91645"/>
            <a:ext cx="7095392" cy="4621033"/>
          </a:xfrm>
        </p:spPr>
      </p:pic>
    </p:spTree>
    <p:extLst>
      <p:ext uri="{BB962C8B-B14F-4D97-AF65-F5344CB8AC3E}">
        <p14:creationId xmlns:p14="http://schemas.microsoft.com/office/powerpoint/2010/main" val="286739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7726B-4E92-EF41-BD20-BC89C3953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&amp; TELL: SEARCH C&amp;W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2846A-B367-134B-B95E-6BFCE9CBDA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36531" y="1209439"/>
            <a:ext cx="5940636" cy="322188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CUSTOM ENROLLMENTS WERE AN ISSUE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USERNAMES LIKE TUZ98402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EMAIL ALIASES AREN’T STABLE </a:t>
            </a:r>
            <a:b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(e.g. I CAN CHANGE TO PETER|PETER.HANLEY|PETER.M)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cs typeface="Open Sans" panose="020B0606030504020204" pitchFamily="34" charset="0"/>
              </a:rPr>
              <a:t>ENROLLING VIA </a:t>
            </a:r>
            <a:r>
              <a:rPr lang="en-US" dirty="0"/>
              <a:t>EMAIL , LOGIN OR SIS ID WAS NO 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COMPLAINTS WERE ROLLING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800100" lvl="1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B1534-B496-3B40-85EF-E05B9344C8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059"/>
          <a:stretch/>
        </p:blipFill>
        <p:spPr>
          <a:xfrm>
            <a:off x="457200" y="4149345"/>
            <a:ext cx="3962400" cy="1020282"/>
          </a:xfrm>
          <a:prstGeom prst="rect">
            <a:avLst/>
          </a:prstGeom>
          <a:ln>
            <a:solidFill>
              <a:schemeClr val="accent1">
                <a:lumMod val="50000"/>
                <a:alpha val="56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48398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A8FC5C2-07A7-6344-9FA2-317DE6D55AAE}"/>
              </a:ext>
            </a:extLst>
          </p:cNvPr>
          <p:cNvPicPr>
            <a:picLocks noGrp="1" noChangeAspect="1"/>
          </p:cNvPicPr>
          <p:nvPr>
            <p:ph sz="half" idx="10"/>
          </p:nvPr>
        </p:nvPicPr>
        <p:blipFill rotWithShape="1">
          <a:blip r:embed="rId3"/>
          <a:srcRect l="279" t="10873" r="1139"/>
          <a:stretch/>
        </p:blipFill>
        <p:spPr>
          <a:xfrm>
            <a:off x="165374" y="165463"/>
            <a:ext cx="8813253" cy="4502331"/>
          </a:xfrm>
        </p:spPr>
      </p:pic>
    </p:spTree>
    <p:extLst>
      <p:ext uri="{BB962C8B-B14F-4D97-AF65-F5344CB8AC3E}">
        <p14:creationId xmlns:p14="http://schemas.microsoft.com/office/powerpoint/2010/main" val="2470732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619A19-A2F6-254A-B07C-E3E3D935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Both examples use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0B3173-6D19-DF4F-BC2D-8943D1BC5E7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1279408" y="1144988"/>
            <a:ext cx="6170734" cy="3046948"/>
          </a:xfrm>
        </p:spPr>
        <p:txBody>
          <a:bodyPr>
            <a:normAutofit/>
          </a:bodyPr>
          <a:lstStyle/>
          <a:p>
            <a:r>
              <a:rPr lang="en-US" sz="1800" dirty="0"/>
              <a:t>LTI 1.0 FOR AUTH FROM CANVAS</a:t>
            </a:r>
          </a:p>
          <a:p>
            <a:r>
              <a:rPr lang="en-US" sz="1800" dirty="0"/>
              <a:t>PHP FOR THE TP</a:t>
            </a:r>
          </a:p>
          <a:p>
            <a:pPr lvl="1"/>
            <a:r>
              <a:rPr lang="en-US" b="1" dirty="0">
                <a:solidFill>
                  <a:srgbClr val="4D4D4C"/>
                </a:solidFill>
                <a:latin typeface="Open Sans Semibold" charset="0"/>
                <a:ea typeface="+mn-ea"/>
                <a:cs typeface="Open Sans Semibold" charset="0"/>
              </a:rPr>
              <a:t>CANVASPEST -&gt; CANVAS REST API</a:t>
            </a:r>
          </a:p>
          <a:p>
            <a:pPr lvl="1"/>
            <a:r>
              <a:rPr lang="en-US" b="1" dirty="0">
                <a:solidFill>
                  <a:srgbClr val="4D4D4C"/>
                </a:solidFill>
                <a:latin typeface="Open Sans Semibold" charset="0"/>
                <a:ea typeface="+mn-ea"/>
                <a:cs typeface="Open Sans Semibold" charset="0"/>
              </a:rPr>
              <a:t>SQL SERVER -&gt; DIRECTORY/SIS DATA</a:t>
            </a:r>
          </a:p>
          <a:p>
            <a:r>
              <a:rPr lang="en-US" sz="1800" dirty="0"/>
              <a:t>JAVASCRIPT/AJAX </a:t>
            </a:r>
          </a:p>
          <a:p>
            <a:endParaRPr lang="en-US" sz="1800" dirty="0"/>
          </a:p>
          <a:p>
            <a:r>
              <a:rPr lang="en-US" sz="1800" b="0" i="1" dirty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Search Cherry &amp; White </a:t>
            </a:r>
            <a:r>
              <a:rPr lang="en-US" sz="1800" dirty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uses Canvas CSS which was a fun additional bit</a:t>
            </a:r>
          </a:p>
          <a:p>
            <a:r>
              <a:rPr lang="en-US" sz="1800" dirty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We can’t stand not being able to change the Canvas UI apparently</a:t>
            </a:r>
          </a:p>
          <a:p>
            <a:endParaRPr lang="en-US" sz="1800" dirty="0">
              <a:latin typeface="Open Sans Condensed Light" panose="020B0306030504020204" pitchFamily="34" charset="0"/>
              <a:ea typeface="Open Sans Condensed Light" panose="020B0306030504020204" pitchFamily="34" charset="0"/>
              <a:cs typeface="Open Sans Condensed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8259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2853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TEMPLE 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159182"/>
            <a:ext cx="7619967" cy="1672145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PUBLIC, 4-YEAR RESEARCH UNIVERSITY WITH ~40,000 STUDENTS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~6000 COURSES/SEMESTER , ~90% use LMS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BB LEARN ➜ CANVAS IN ONE YEAR (AS OF JUNE 1</a:t>
            </a:r>
            <a:r>
              <a:rPr lang="en-US" baseline="30000" dirty="0"/>
              <a:t>st</a:t>
            </a:r>
            <a:r>
              <a:rPr lang="en-US" dirty="0"/>
              <a:t>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 43 ACCOUNT-LEVEL EXTERNAL TOOLS (3 &amp; COUNTING HOMEGROWN)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A163ACF-9BCF-4D43-8B4F-7C6DA83BF411}"/>
              </a:ext>
            </a:extLst>
          </p:cNvPr>
          <p:cNvSpPr txBox="1">
            <a:spLocks/>
          </p:cNvSpPr>
          <p:nvPr/>
        </p:nvSpPr>
        <p:spPr>
          <a:xfrm>
            <a:off x="457198" y="2831327"/>
            <a:ext cx="7619967" cy="687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500" b="0" i="0" kern="1200" baseline="0">
                <a:solidFill>
                  <a:srgbClr val="4D4D4C"/>
                </a:solidFill>
                <a:latin typeface="Open Sans Extrabold" charset="0"/>
                <a:ea typeface="+mj-ea"/>
                <a:cs typeface="Open Sans Light" charset="0"/>
              </a:defRPr>
            </a:lvl1pPr>
          </a:lstStyle>
          <a:p>
            <a:r>
              <a:rPr lang="en-US" dirty="0"/>
              <a:t>ABOUT ME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C90CFEA-21C1-984F-A8DA-914DF8871195}"/>
              </a:ext>
            </a:extLst>
          </p:cNvPr>
          <p:cNvSpPr txBox="1">
            <a:spLocks/>
          </p:cNvSpPr>
          <p:nvPr/>
        </p:nvSpPr>
        <p:spPr>
          <a:xfrm>
            <a:off x="457198" y="3518836"/>
            <a:ext cx="7619967" cy="1340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30000"/>
              </a:lnSpc>
              <a:spcBef>
                <a:spcPts val="750"/>
              </a:spcBef>
              <a:buFont typeface="Arial"/>
              <a:buNone/>
              <a:defRPr sz="1600" b="0" i="0" kern="1200" baseline="0">
                <a:solidFill>
                  <a:srgbClr val="3C3C3B"/>
                </a:solidFill>
                <a:latin typeface="Open Sans Regular" charset="0"/>
                <a:ea typeface="Open Sans" panose="020B0606030504020204" pitchFamily="34" charset="0"/>
                <a:cs typeface="Open Sans Light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b="0" i="0" kern="1200">
                <a:solidFill>
                  <a:srgbClr val="323C41"/>
                </a:solidFill>
                <a:latin typeface="Proxima Nova Light"/>
                <a:ea typeface="Open Sans" panose="020B0606030504020204" pitchFamily="34" charset="0"/>
                <a:cs typeface="Proxima Nova Light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b="0" i="0" kern="1200">
                <a:solidFill>
                  <a:srgbClr val="323C41"/>
                </a:solidFill>
                <a:latin typeface="Proxima Nova Light"/>
                <a:ea typeface="Open Sans" panose="020B0606030504020204" pitchFamily="34" charset="0"/>
                <a:cs typeface="Proxima Nova Light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b="0" i="0" kern="1200">
                <a:solidFill>
                  <a:srgbClr val="323C41"/>
                </a:solidFill>
                <a:latin typeface="Proxima Nova Light"/>
                <a:ea typeface="Open Sans" panose="020B0606030504020204" pitchFamily="34" charset="0"/>
                <a:cs typeface="Proxima Nova Light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600" b="0" i="0" kern="1200">
                <a:solidFill>
                  <a:srgbClr val="323C41"/>
                </a:solidFill>
                <a:latin typeface="Proxima Nova Light"/>
                <a:ea typeface="Open Sans" panose="020B0606030504020204" pitchFamily="34" charset="0"/>
                <a:cs typeface="Proxima Nova Light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25 YEARS: WEB DEV ➜ INSTRUCTIONAL TECH ➜ LMS ADMIN &amp; DEVELOPER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LTI TOOL PROVIDERS IN PHP &amp; PYTHON (IN VARIOUS RELEASE STAGES)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BAD HABIT: </a:t>
            </a:r>
            <a:r>
              <a:rPr lang="en-US" i="1" dirty="0"/>
              <a:t>“THAT SOUNDS EASY!”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939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YOU…?*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159182"/>
            <a:ext cx="7619967" cy="3253427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YOU WORK WITH CANVAS…?</a:t>
            </a: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YOU HAVE SOME CODING/SCRIPTING UNDER YOUR BELT…?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YOU’VE HAD AN IDEA FOR AN AWESOME TOOL …?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BUT SOMETHING DIDN’T WORK…?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498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D4234-DED4-8C4E-A18A-2385EEC15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“Sample code provided”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95616-F949-D345-B3B9-1B3A9A05BA5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github.com</a:t>
            </a:r>
            <a:r>
              <a:rPr lang="en-US" sz="2800" dirty="0"/>
              <a:t>/</a:t>
            </a:r>
            <a:r>
              <a:rPr lang="en-US" sz="2800" dirty="0" err="1"/>
              <a:t>hanleybrand</a:t>
            </a:r>
            <a:r>
              <a:rPr lang="en-US" sz="2800" dirty="0"/>
              <a:t>/LTI-is-easy/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DE10B4B-D320-7947-8A27-71C60061F4C9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en-US" dirty="0"/>
              <a:t>ALSO NOTES AND LINKS</a:t>
            </a:r>
          </a:p>
          <a:p>
            <a:r>
              <a:rPr lang="en-US" dirty="0"/>
              <a:t>HOPEFULLY EVERYTHING I MENTION WILL BE THERE</a:t>
            </a:r>
          </a:p>
        </p:txBody>
      </p:sp>
    </p:spTree>
    <p:extLst>
      <p:ext uri="{BB962C8B-B14F-4D97-AF65-F5344CB8AC3E}">
        <p14:creationId xmlns:p14="http://schemas.microsoft.com/office/powerpoint/2010/main" val="601198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1D548275-7FAB-AD4D-99D0-F61C5582C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LTI 1.0 OVERVIEW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4B6697D-FDAB-F94F-B44D-0BF5DA46BAD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-5218" r="-5218"/>
          <a:stretch/>
        </p:blipFill>
        <p:spPr>
          <a:xfrm>
            <a:off x="3579019" y="342900"/>
            <a:ext cx="5329854" cy="4208501"/>
          </a:xfrm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3D5F32A-1624-7546-8E59-8D22AC486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VERY BASIC: </a:t>
            </a:r>
          </a:p>
          <a:p>
            <a:r>
              <a:rPr lang="en-US" dirty="0"/>
              <a:t>THE CONSUMER (TC) sends a user to another web app (AKA THE PROVIDER, AKA TP) with: </a:t>
            </a:r>
          </a:p>
          <a:p>
            <a:r>
              <a:rPr lang="en-US" dirty="0"/>
              <a:t>USER INFO (name, email, etc.)</a:t>
            </a:r>
          </a:p>
          <a:p>
            <a:r>
              <a:rPr lang="en-US" dirty="0"/>
              <a:t>LMS STUFF (roles, context info)</a:t>
            </a:r>
          </a:p>
          <a:p>
            <a:endParaRPr lang="en-US" dirty="0"/>
          </a:p>
          <a:p>
            <a:r>
              <a:rPr lang="en-US" dirty="0"/>
              <a:t>THE FLOW:</a:t>
            </a:r>
          </a:p>
          <a:p>
            <a:r>
              <a:rPr lang="en-US" dirty="0"/>
              <a:t>TC CREATES POST </a:t>
            </a:r>
          </a:p>
          <a:p>
            <a:r>
              <a:rPr lang="en-US" dirty="0"/>
              <a:t>BROWSER DOES THE POST</a:t>
            </a:r>
          </a:p>
          <a:p>
            <a:r>
              <a:rPr lang="en-US" dirty="0"/>
              <a:t>TP DOES THE REST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776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1485F-FB51-5F4A-AA45-B1C6C5835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DEVELOPER TOOLS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6B0A4EC2-03CC-9F41-9B09-148F84823E6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t="-11500" b="-11500"/>
          <a:stretch/>
        </p:blipFill>
        <p:spPr>
          <a:xfrm>
            <a:off x="3677525" y="339095"/>
            <a:ext cx="5145134" cy="4062646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09643-8706-1747-BA4F-A0EE77E90A5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(THE-IN-YOUR-BROWSER-KIND)</a:t>
            </a:r>
          </a:p>
          <a:p>
            <a:r>
              <a:rPr lang="en-US" dirty="0"/>
              <a:t>AVAILABLE IN EVERY BROWSER</a:t>
            </a:r>
          </a:p>
          <a:p>
            <a:r>
              <a:rPr lang="en-US" dirty="0"/>
              <a:t>FREE, ALREADY INSTALLED</a:t>
            </a:r>
          </a:p>
          <a:p>
            <a:r>
              <a:rPr lang="en-US" dirty="0"/>
              <a:t>THE NETWORK PANEL IS YOUR BEST FRIEND WHEN YOUR LTI LAUNCH DOESN’T WORK BECAUSE SOMETHING ISN’T RIGHT</a:t>
            </a:r>
          </a:p>
          <a:p>
            <a:r>
              <a:rPr lang="en-US" dirty="0"/>
              <a:t>THE ONLY HARD PART IS SIDE-BY-SIDE COMPARING YOUR FORM DATA WITH THE IMS SPECS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759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4">
            <a:extLst>
              <a:ext uri="{FF2B5EF4-FFF2-40B4-BE49-F238E27FC236}">
                <a16:creationId xmlns:a16="http://schemas.microsoft.com/office/drawing/2014/main" id="{4E11346D-7189-9644-94CD-0804BBED7FE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t="-3673" b="-3673"/>
          <a:stretch/>
        </p:blipFill>
        <p:spPr>
          <a:xfrm>
            <a:off x="3650876" y="227714"/>
            <a:ext cx="5313619" cy="2347398"/>
          </a:xfrm>
        </p:spPr>
      </p:pic>
      <p:pic>
        <p:nvPicPr>
          <p:cNvPr id="22" name="Picture Placeholder 4">
            <a:extLst>
              <a:ext uri="{FF2B5EF4-FFF2-40B4-BE49-F238E27FC236}">
                <a16:creationId xmlns:a16="http://schemas.microsoft.com/office/drawing/2014/main" id="{B871E59B-0C33-944C-AE31-3CD2B2A028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0876" y="2770167"/>
            <a:ext cx="5288854" cy="1963197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044AC3A-276B-4C49-AEB8-AD19FDDC8F46}"/>
              </a:ext>
            </a:extLst>
          </p:cNvPr>
          <p:cNvCxnSpPr>
            <a:cxnSpLocks/>
          </p:cNvCxnSpPr>
          <p:nvPr/>
        </p:nvCxnSpPr>
        <p:spPr>
          <a:xfrm flipH="1">
            <a:off x="4114800" y="2575112"/>
            <a:ext cx="4370294" cy="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Title 1">
            <a:extLst>
              <a:ext uri="{FF2B5EF4-FFF2-40B4-BE49-F238E27FC236}">
                <a16:creationId xmlns:a16="http://schemas.microsoft.com/office/drawing/2014/main" id="{6112DA55-0AE1-D846-9DF1-49F82FB62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/>
          <a:lstStyle/>
          <a:p>
            <a:r>
              <a:rPr lang="en-US" dirty="0"/>
              <a:t>FAKE IT THEN MAKE IT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0887D3A8-E871-054F-A311-232EEBF4A0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/>
          <a:p>
            <a:r>
              <a:rPr lang="en-US" dirty="0"/>
              <a:t>USE A TC EMULATOR TO MAKE SURE YOUR LAUNCH IS HANDLED CORRECTLY IN YOUR TP</a:t>
            </a:r>
          </a:p>
          <a:p>
            <a:r>
              <a:rPr lang="en-US" dirty="0"/>
              <a:t>USE DEV TOOLS TO INSPECT YOUR POST DATA</a:t>
            </a:r>
          </a:p>
          <a:p>
            <a:endParaRPr lang="en-US" dirty="0"/>
          </a:p>
          <a:p>
            <a:r>
              <a:rPr lang="en-US" dirty="0"/>
              <a:t>…BUT WHAT IF IT STILL ISN’T WORKING?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547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C92B7C3-4446-7C4A-BA4B-F19299EFE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SERVER SIDE SNOOPING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BAAA9E-E105-AA4D-8FC8-C75D3E114F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648"/>
            <a:ext cx="7619967" cy="487476"/>
          </a:xfrm>
        </p:spPr>
        <p:txBody>
          <a:bodyPr/>
          <a:lstStyle/>
          <a:p>
            <a:r>
              <a:rPr lang="en-US" dirty="0"/>
              <a:t>The literal ”other side of the fence” (except it’s not a literal fence)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C91817A-B05B-2F42-8F88-A65077C6E66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1279408" y="1688124"/>
            <a:ext cx="6170734" cy="2503812"/>
          </a:xfrm>
        </p:spPr>
        <p:txBody>
          <a:bodyPr/>
          <a:lstStyle/>
          <a:p>
            <a:r>
              <a:rPr lang="en-US" dirty="0"/>
              <a:t>OFTEN DIFFICULT TO SEE WHAT’S GOING ON USING LOGS</a:t>
            </a:r>
          </a:p>
          <a:p>
            <a:r>
              <a:rPr lang="en-US" dirty="0"/>
              <a:t>THOSE ERROR MESSAGES THOUGH</a:t>
            </a:r>
          </a:p>
          <a:p>
            <a:r>
              <a:rPr lang="en-US" dirty="0"/>
              <a:t>MAYBE [print/ </a:t>
            </a:r>
            <a:r>
              <a:rPr lang="en-US" dirty="0" err="1"/>
              <a:t>println</a:t>
            </a:r>
            <a:r>
              <a:rPr lang="en-US" dirty="0"/>
              <a:t>/echo/console]?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”DEBUG BAR” STYLE TOOLS ARE LIKE DEV TOOLS </a:t>
            </a:r>
            <a:br>
              <a:rPr lang="en-US" dirty="0"/>
            </a:br>
            <a:r>
              <a:rPr lang="en-US" dirty="0"/>
              <a:t>BUT ON YOUR SERVER</a:t>
            </a:r>
          </a:p>
          <a:p>
            <a:pPr lvl="1"/>
            <a:r>
              <a:rPr lang="en-US" sz="1400" b="1" dirty="0">
                <a:solidFill>
                  <a:srgbClr val="4D4D4C"/>
                </a:solidFill>
                <a:latin typeface="Open Sans Semibold" charset="0"/>
                <a:ea typeface="+mn-ea"/>
                <a:cs typeface="Open Sans Semibold" charset="0"/>
              </a:rPr>
              <a:t>INSPECT 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THE GET/POST ON THE SERVER </a:t>
            </a:r>
          </a:p>
          <a:p>
            <a:pPr lvl="1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PROFILE CODE &amp; DATABASE PERFORMANCE</a:t>
            </a:r>
          </a:p>
          <a:p>
            <a:pPr lvl="1"/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FIND WEIRDNESS</a:t>
            </a:r>
          </a:p>
        </p:txBody>
      </p:sp>
    </p:spTree>
    <p:extLst>
      <p:ext uri="{BB962C8B-B14F-4D97-AF65-F5344CB8AC3E}">
        <p14:creationId xmlns:p14="http://schemas.microsoft.com/office/powerpoint/2010/main" val="390158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9EFF161-969F-1E45-A906-80934EC0B2FC}"/>
              </a:ext>
            </a:extLst>
          </p:cNvPr>
          <p:cNvPicPr>
            <a:picLocks noGrp="1" noChangeAspect="1"/>
          </p:cNvPicPr>
          <p:nvPr>
            <p:ph sz="half" idx="10"/>
          </p:nvPr>
        </p:nvPicPr>
        <p:blipFill rotWithShape="1">
          <a:blip r:embed="rId2"/>
          <a:stretch/>
        </p:blipFill>
        <p:spPr>
          <a:xfrm>
            <a:off x="954881" y="1150937"/>
            <a:ext cx="7784796" cy="2699168"/>
          </a:xfrm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595A0B1B-024C-A34F-8A8D-A8B9B31F3DC5}"/>
              </a:ext>
            </a:extLst>
          </p:cNvPr>
          <p:cNvSpPr txBox="1">
            <a:spLocks/>
          </p:cNvSpPr>
          <p:nvPr/>
        </p:nvSpPr>
        <p:spPr>
          <a:xfrm>
            <a:off x="457200" y="518746"/>
            <a:ext cx="7619967" cy="6262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500" b="0" i="0" kern="1200" baseline="0" dirty="0">
                <a:solidFill>
                  <a:srgbClr val="4D4D4C"/>
                </a:solidFill>
                <a:latin typeface="Open Sans Extrabold" charset="0"/>
                <a:ea typeface="+mj-ea"/>
                <a:cs typeface="Open Sans Light" charset="0"/>
              </a:defRPr>
            </a:lvl1pPr>
          </a:lstStyle>
          <a:p>
            <a:r>
              <a:rPr lang="en-US" dirty="0"/>
              <a:t>SERVER SIDE SNOOPING</a:t>
            </a:r>
          </a:p>
        </p:txBody>
      </p:sp>
    </p:spTree>
    <p:extLst>
      <p:ext uri="{BB962C8B-B14F-4D97-AF65-F5344CB8AC3E}">
        <p14:creationId xmlns:p14="http://schemas.microsoft.com/office/powerpoint/2010/main" val="1087050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35373C"/>
      </a:dk2>
      <a:lt2>
        <a:srgbClr val="E7E6E6"/>
      </a:lt2>
      <a:accent1>
        <a:srgbClr val="47979B"/>
      </a:accent1>
      <a:accent2>
        <a:srgbClr val="C19C33"/>
      </a:accent2>
      <a:accent3>
        <a:srgbClr val="DDD8CD"/>
      </a:accent3>
      <a:accent4>
        <a:srgbClr val="D63D28"/>
      </a:accent4>
      <a:accent5>
        <a:srgbClr val="CCA638"/>
      </a:accent5>
      <a:accent6>
        <a:srgbClr val="E2B797"/>
      </a:accent6>
      <a:hlink>
        <a:srgbClr val="22B0DC"/>
      </a:hlink>
      <a:folHlink>
        <a:srgbClr val="B23926"/>
      </a:folHlink>
    </a:clrScheme>
    <a:fontScheme name="Test">
      <a:majorFont>
        <a:latin typeface="Open Sans"/>
        <a:ea typeface=""/>
        <a:cs typeface=""/>
      </a:majorFont>
      <a:minorFont>
        <a:latin typeface="Open San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wrap="square" lIns="91440" tIns="45720" rIns="91440" bIns="45720" rtlCol="0" anchor="t" anchorCtr="0">
        <a:spAutoFit/>
      </a:bodyPr>
      <a:lstStyle>
        <a:defPPr marL="0" marR="0" indent="0" algn="l" defTabSz="685800" rtl="0" eaLnBrk="1" fontAlgn="auto" latinLnBrk="0" hangingPunct="1">
          <a:lnSpc>
            <a:spcPct val="9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sz="1100" b="0" i="0" kern="1200" cap="none" baseline="0" dirty="0" smtClean="0">
            <a:solidFill>
              <a:schemeClr val="bg1"/>
            </a:solidFill>
            <a:latin typeface="Proxima Nova Extrabold" charset="0"/>
            <a:ea typeface="+mj-ea"/>
            <a:cs typeface="Proxima Nova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stCon18ppt_16x9_external_v2" id="{63E52651-1A65-A742-A0DC-099E3029CD3F}" vid="{8DF6CBBA-270B-B942-9C80-E62FB0983F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4909</TotalTime>
  <Words>677</Words>
  <Application>Microsoft Macintosh PowerPoint</Application>
  <PresentationFormat>On-screen Show (16:9)</PresentationFormat>
  <Paragraphs>105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Arial</vt:lpstr>
      <vt:lpstr>Calibri</vt:lpstr>
      <vt:lpstr>DIN-Black</vt:lpstr>
      <vt:lpstr>Open Sans</vt:lpstr>
      <vt:lpstr>Open Sans Condensed</vt:lpstr>
      <vt:lpstr>Open Sans Condensed Light</vt:lpstr>
      <vt:lpstr>Open Sans Extrabold</vt:lpstr>
      <vt:lpstr>Open Sans Light</vt:lpstr>
      <vt:lpstr>Open Sans Regular</vt:lpstr>
      <vt:lpstr>Open Sans Semibold</vt:lpstr>
      <vt:lpstr>Open Sans Semibold</vt:lpstr>
      <vt:lpstr>Proxima Nova Light</vt:lpstr>
      <vt:lpstr>Office Theme</vt:lpstr>
      <vt:lpstr>PowerPoint Presentation</vt:lpstr>
      <vt:lpstr>ABOUT TEMPLE U</vt:lpstr>
      <vt:lpstr>ABOUT YOU…?*</vt:lpstr>
      <vt:lpstr>“Sample code provided”</vt:lpstr>
      <vt:lpstr>LTI 1.0 OVERVIEW</vt:lpstr>
      <vt:lpstr>DEVELOPER TOOLS</vt:lpstr>
      <vt:lpstr>FAKE IT THEN MAKE IT</vt:lpstr>
      <vt:lpstr>SERVER SIDE SNOOPING</vt:lpstr>
      <vt:lpstr>PowerPoint Presentation</vt:lpstr>
      <vt:lpstr>PowerPoint Presentation</vt:lpstr>
      <vt:lpstr>ONCE CONNECTED…</vt:lpstr>
      <vt:lpstr>SHOW &amp; TELL: COURSE TOOLS</vt:lpstr>
      <vt:lpstr>PowerPoint Presentation</vt:lpstr>
      <vt:lpstr>SHOW &amp; TELL: SEARCH C&amp;W</vt:lpstr>
      <vt:lpstr>PowerPoint Presentation</vt:lpstr>
      <vt:lpstr>Both examples use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Hanley</dc:creator>
  <cp:lastModifiedBy>Peter Hanley</cp:lastModifiedBy>
  <cp:revision>65</cp:revision>
  <dcterms:created xsi:type="dcterms:W3CDTF">2018-07-16T17:21:51Z</dcterms:created>
  <dcterms:modified xsi:type="dcterms:W3CDTF">2018-07-20T16:25:39Z</dcterms:modified>
</cp:coreProperties>
</file>

<file path=docProps/thumbnail.jpeg>
</file>